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24" r:id="rId2"/>
    <p:sldId id="257" r:id="rId3"/>
    <p:sldId id="354" r:id="rId4"/>
    <p:sldId id="353" r:id="rId5"/>
    <p:sldId id="325" r:id="rId6"/>
    <p:sldId id="358" r:id="rId7"/>
    <p:sldId id="366" r:id="rId8"/>
    <p:sldId id="376" r:id="rId9"/>
    <p:sldId id="357" r:id="rId10"/>
    <p:sldId id="374" r:id="rId11"/>
    <p:sldId id="375" r:id="rId12"/>
    <p:sldId id="373" r:id="rId13"/>
    <p:sldId id="328" r:id="rId14"/>
    <p:sldId id="35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">
          <p15:clr>
            <a:srgbClr val="A4A3A4"/>
          </p15:clr>
        </p15:guide>
        <p15:guide id="2" pos="55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D32"/>
    <a:srgbClr val="009D8C"/>
    <a:srgbClr val="0062AC"/>
    <a:srgbClr val="568D11"/>
    <a:srgbClr val="0F8FEF"/>
    <a:srgbClr val="407434"/>
    <a:srgbClr val="4AA44A"/>
    <a:srgbClr val="0F97C7"/>
    <a:srgbClr val="019DD5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52" autoAdjust="0"/>
  </p:normalViewPr>
  <p:slideViewPr>
    <p:cSldViewPr snapToGrid="0">
      <p:cViewPr varScale="1">
        <p:scale>
          <a:sx n="65" d="100"/>
          <a:sy n="65" d="100"/>
        </p:scale>
        <p:origin x="32" y="0"/>
      </p:cViewPr>
      <p:guideLst>
        <p:guide orient="horz" pos="1036"/>
        <p:guide pos="558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82" d="100"/>
        <a:sy n="82" d="100"/>
      </p:scale>
      <p:origin x="0" y="22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52F81FD3-2B89-400A-A116-891731E59C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409575" y="754063"/>
            <a:ext cx="5854700" cy="3294062"/>
          </a:xfrm>
          <a:ln>
            <a:miter lim="800000"/>
          </a:ln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5771B94C-77D3-4124-AF78-97E88FF194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61F9ACB1-CCBC-409A-B3BD-FFE7523B4A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/>
            <a:fld id="{EE821E23-EA5A-4E8C-922B-4C9F7E660246}" type="slidenum">
              <a:rPr altLang="en-US" smtClean="0">
                <a:solidFill>
                  <a:srgbClr val="000000"/>
                </a:solidFill>
                <a:latin typeface="微软雅黑" panose="020B0503020204020204" pitchFamily="34" charset="-122"/>
              </a:rPr>
              <a:pPr fontAlgn="base"/>
              <a:t>11</a:t>
            </a:fld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fld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 </a:t>
            </a:r>
            <a:r>
              <a:rPr lang="zh-CN" altLang="en-US" dirty="0"/>
              <a:t>杨帅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3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6A1A6FD2-5E0F-4F3A-98E9-C637D14B46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409575" y="754063"/>
            <a:ext cx="5854700" cy="3294062"/>
          </a:xfrm>
          <a:ln>
            <a:miter lim="800000"/>
          </a:ln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304C1934-6B35-41F7-B505-C493EFFFE4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B15F85C1-BC21-47B3-A9B4-0862793D9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/>
            <a:fld id="{8FF1C74D-F47A-4E82-A6C6-C898C44FE9EE}" type="slidenum">
              <a:rPr altLang="en-US">
                <a:solidFill>
                  <a:srgbClr val="000000"/>
                </a:solidFill>
                <a:latin typeface="微软雅黑" panose="020B0503020204020204" pitchFamily="34" charset="-122"/>
              </a:rPr>
              <a:pPr fontAlgn="base"/>
              <a:t>8</a:t>
            </a:fld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52F81FD3-2B89-400A-A116-891731E59C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409575" y="754063"/>
            <a:ext cx="5854700" cy="3294062"/>
          </a:xfrm>
          <a:ln>
            <a:miter lim="800000"/>
          </a:ln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5771B94C-77D3-4124-AF78-97E88FF194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61F9ACB1-CCBC-409A-B3BD-FFE7523B4A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/>
            <a:fld id="{EE821E23-EA5A-4E8C-922B-4C9F7E660246}" type="slidenum">
              <a:rPr altLang="en-US" smtClean="0">
                <a:solidFill>
                  <a:srgbClr val="000000"/>
                </a:solidFill>
                <a:latin typeface="微软雅黑" panose="020B0503020204020204" pitchFamily="34" charset="-122"/>
              </a:rPr>
              <a:pPr fontAlgn="base"/>
              <a:t>10</a:t>
            </a:fld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/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主要内容</a:t>
              </a:r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0E09-2E7B-4F5D-A8F7-E879B8B094D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2019/7/19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4F0-F3B9-487A-A643-CAA1EA7B31E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C6B99C9-17B6-498B-BABE-28A1458EA87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2019/7/19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C6A768C-B029-425F-A628-716839A703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研究方法与思路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3668" y="2079006"/>
            <a:ext cx="1696206" cy="788186"/>
            <a:chOff x="2257770" y="1738764"/>
            <a:chExt cx="1696206" cy="788186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2257770" y="1738764"/>
              <a:ext cx="1691680" cy="788186"/>
              <a:chOff x="0" y="1272662"/>
              <a:chExt cx="1691680" cy="788186"/>
            </a:xfrm>
            <a:solidFill>
              <a:srgbClr val="0070C0"/>
            </a:solidFill>
          </p:grpSpPr>
          <p:sp>
            <p:nvSpPr>
              <p:cNvPr id="28" name="矩形 27"/>
              <p:cNvSpPr/>
              <p:nvPr userDrawn="1"/>
            </p:nvSpPr>
            <p:spPr>
              <a:xfrm>
                <a:off x="0" y="1272662"/>
                <a:ext cx="1691680" cy="788186"/>
              </a:xfrm>
              <a:prstGeom prst="rect">
                <a:avLst/>
              </a:prstGeom>
              <a:solidFill>
                <a:srgbClr val="0062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研究方法与思路</a:t>
                </a:r>
              </a:p>
            </p:txBody>
          </p:sp>
          <p:sp>
            <p:nvSpPr>
              <p:cNvPr id="29" name="等腰三角形 28"/>
              <p:cNvSpPr/>
              <p:nvPr userDrawn="1"/>
            </p:nvSpPr>
            <p:spPr>
              <a:xfrm rot="16200000">
                <a:off x="1547664" y="1594748"/>
                <a:ext cx="144016" cy="1440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等腰三角形 19"/>
            <p:cNvSpPr/>
            <p:nvPr userDrawn="1"/>
          </p:nvSpPr>
          <p:spPr>
            <a:xfrm rot="16200000">
              <a:off x="3809960" y="2082116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关键技术与难点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31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AAB38-F5A3-43C5-844B-413AEF3C02AD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0DA7-01C9-499F-A740-DA0EEA5307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矩形 7"/>
          <p:cNvSpPr/>
          <p:nvPr>
            <p:custDataLst>
              <p:tags r:id="rId1"/>
            </p:custDataLst>
          </p:nvPr>
        </p:nvSpPr>
        <p:spPr>
          <a:xfrm>
            <a:off x="-12083" y="-11290"/>
            <a:ext cx="12192000" cy="6869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直角三角形 4"/>
          <p:cNvSpPr/>
          <p:nvPr>
            <p:custDataLst>
              <p:tags r:id="rId2"/>
            </p:custDataLst>
          </p:nvPr>
        </p:nvSpPr>
        <p:spPr>
          <a:xfrm flipH="1">
            <a:off x="5790366" y="-11290"/>
            <a:ext cx="6401633" cy="686929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文本框 12"/>
          <p:cNvSpPr txBox="1"/>
          <p:nvPr>
            <p:custDataLst>
              <p:tags r:id="rId3"/>
            </p:custDataLst>
          </p:nvPr>
        </p:nvSpPr>
        <p:spPr>
          <a:xfrm>
            <a:off x="2209455" y="1283458"/>
            <a:ext cx="583340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去哪儿网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路线查询网页搭建</a:t>
            </a:r>
          </a:p>
        </p:txBody>
      </p:sp>
      <p:sp>
        <p:nvSpPr>
          <p:cNvPr id="14" name="PA_文本框 13"/>
          <p:cNvSpPr txBox="1"/>
          <p:nvPr>
            <p:custDataLst>
              <p:tags r:id="rId4"/>
            </p:custDataLst>
          </p:nvPr>
        </p:nvSpPr>
        <p:spPr>
          <a:xfrm>
            <a:off x="2209456" y="3370357"/>
            <a:ext cx="32957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 Design of </a:t>
            </a:r>
            <a:r>
              <a:rPr lang="en-US" altLang="zh-CN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Travellling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Website</a:t>
            </a:r>
          </a:p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第四组</a:t>
            </a:r>
          </a:p>
        </p:txBody>
      </p:sp>
      <p:grpSp>
        <p:nvGrpSpPr>
          <p:cNvPr id="18" name="PA_组合 17"/>
          <p:cNvGrpSpPr/>
          <p:nvPr>
            <p:custDataLst>
              <p:tags r:id="rId5"/>
            </p:custDataLst>
          </p:nvPr>
        </p:nvGrpSpPr>
        <p:grpSpPr>
          <a:xfrm>
            <a:off x="186791" y="6165748"/>
            <a:ext cx="437055" cy="437055"/>
            <a:chOff x="952456" y="3218117"/>
            <a:chExt cx="877066" cy="877066"/>
          </a:xfrm>
        </p:grpSpPr>
        <p:sp>
          <p:nvSpPr>
            <p:cNvPr id="19" name="PA_椭圆 5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sq" cmpd="sng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20" name="PA_图片 3" descr="D:\360data\重要数据\桌面\4675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PA_文本框 21"/>
          <p:cNvSpPr txBox="1"/>
          <p:nvPr>
            <p:custDataLst>
              <p:tags r:id="rId6"/>
            </p:custDataLst>
          </p:nvPr>
        </p:nvSpPr>
        <p:spPr>
          <a:xfrm>
            <a:off x="686513" y="6061111"/>
            <a:ext cx="121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指导老师：陈吉春</a:t>
            </a:r>
          </a:p>
        </p:txBody>
      </p:sp>
    </p:spTree>
  </p:cSld>
  <p:clrMapOvr>
    <a:masterClrMapping/>
  </p:clrMapOvr>
  <p:transition spd="slow" advClick="0" advTm="200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2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1D2D66D-E2B8-46C8-AF98-41E19D940AA3}"/>
              </a:ext>
            </a:extLst>
          </p:cNvPr>
          <p:cNvCxnSpPr/>
          <p:nvPr/>
        </p:nvCxnSpPr>
        <p:spPr>
          <a:xfrm>
            <a:off x="687388" y="831850"/>
            <a:ext cx="10817225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119C930-1F1B-4782-BC7F-4E8BA86E825A}"/>
              </a:ext>
            </a:extLst>
          </p:cNvPr>
          <p:cNvSpPr/>
          <p:nvPr/>
        </p:nvSpPr>
        <p:spPr>
          <a:xfrm>
            <a:off x="862013" y="322263"/>
            <a:ext cx="366712" cy="366712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eaLnBrk="1" fontAlgn="auto" hangingPunct="1">
              <a:defRPr/>
            </a:pPr>
            <a:endParaRPr lang="zh-CN" altLang="en-US" sz="1865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860A1-B446-46B4-A2FF-39BBCF2AFCC4}"/>
              </a:ext>
            </a:extLst>
          </p:cNvPr>
          <p:cNvSpPr txBox="1"/>
          <p:nvPr/>
        </p:nvSpPr>
        <p:spPr>
          <a:xfrm>
            <a:off x="1211263" y="274638"/>
            <a:ext cx="5708650" cy="533400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根据类别查询所有路线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B1F4A6-EE61-403D-8DCA-C9EEDC540C84}"/>
              </a:ext>
            </a:extLst>
          </p:cNvPr>
          <p:cNvSpPr txBox="1"/>
          <p:nvPr/>
        </p:nvSpPr>
        <p:spPr>
          <a:xfrm>
            <a:off x="14146213" y="8510588"/>
            <a:ext cx="963612" cy="409575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1865" noProof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pic>
        <p:nvPicPr>
          <p:cNvPr id="4102" name="图片 1">
            <a:extLst>
              <a:ext uri="{FF2B5EF4-FFF2-40B4-BE49-F238E27FC236}">
                <a16:creationId xmlns:a16="http://schemas.microsoft.com/office/drawing/2014/main" id="{C843F5B4-9F89-4A9C-BA2E-B93C59A3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855663"/>
            <a:ext cx="7874000" cy="578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文本框 2">
            <a:extLst>
              <a:ext uri="{FF2B5EF4-FFF2-40B4-BE49-F238E27FC236}">
                <a16:creationId xmlns:a16="http://schemas.microsoft.com/office/drawing/2014/main" id="{4DA1F2BC-EE43-4C5F-8AF3-3FBAFA2F9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" y="2180431"/>
            <a:ext cx="406558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dirty="0"/>
              <a:t>前端发送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  <a:r>
              <a:rPr lang="en-US" altLang="zh-CN" dirty="0" err="1"/>
              <a:t>PageBean</a:t>
            </a:r>
            <a:r>
              <a:rPr lang="zh-CN" altLang="en-US" dirty="0"/>
              <a:t>数据，向</a:t>
            </a:r>
            <a:r>
              <a:rPr lang="en-US" altLang="zh-CN" dirty="0"/>
              <a:t>controller</a:t>
            </a:r>
            <a:r>
              <a:rPr lang="zh-CN" altLang="en-US" dirty="0"/>
              <a:t>中传入</a:t>
            </a:r>
            <a:r>
              <a:rPr lang="en-US" altLang="zh-CN" dirty="0" err="1"/>
              <a:t>currentPage</a:t>
            </a:r>
            <a:r>
              <a:rPr lang="zh-CN" altLang="en-US" dirty="0"/>
              <a:t>，</a:t>
            </a:r>
            <a:r>
              <a:rPr lang="en-US" altLang="zh-CN" dirty="0" err="1"/>
              <a:t>pageSize</a:t>
            </a:r>
            <a:r>
              <a:rPr lang="zh-CN" altLang="en-US" dirty="0"/>
              <a:t>，</a:t>
            </a:r>
            <a:r>
              <a:rPr lang="en-US" altLang="zh-CN" dirty="0" err="1"/>
              <a:t>cid</a:t>
            </a:r>
            <a:r>
              <a:rPr lang="zh-CN" altLang="en-US" dirty="0"/>
              <a:t>参数，</a:t>
            </a:r>
            <a:r>
              <a:rPr lang="en-US" altLang="zh-CN" dirty="0"/>
              <a:t> controller</a:t>
            </a:r>
            <a:r>
              <a:rPr lang="zh-CN" altLang="en-US" dirty="0"/>
              <a:t>调用</a:t>
            </a:r>
            <a:r>
              <a:rPr lang="en-US" altLang="zh-CN" dirty="0"/>
              <a:t>service</a:t>
            </a:r>
            <a:r>
              <a:rPr lang="zh-CN" altLang="en-US" dirty="0"/>
              <a:t>通过</a:t>
            </a:r>
            <a:r>
              <a:rPr lang="en-US" altLang="zh-CN" dirty="0"/>
              <a:t>Dao</a:t>
            </a:r>
            <a:r>
              <a:rPr lang="zh-CN" altLang="en-US" dirty="0"/>
              <a:t>查询数据库生成</a:t>
            </a:r>
            <a:r>
              <a:rPr lang="en-US" altLang="zh-CN" dirty="0" err="1"/>
              <a:t>PageBean</a:t>
            </a:r>
            <a:r>
              <a:rPr lang="zh-CN" altLang="en-US" dirty="0"/>
              <a:t>对象，然后得到的</a:t>
            </a:r>
            <a:r>
              <a:rPr lang="en-US" altLang="zh-CN" dirty="0" err="1"/>
              <a:t>PageBean</a:t>
            </a:r>
            <a:r>
              <a:rPr lang="zh-CN" altLang="en-US" dirty="0"/>
              <a:t>返回到</a:t>
            </a:r>
            <a:r>
              <a:rPr lang="en-US" altLang="zh-CN" dirty="0"/>
              <a:t>controller</a:t>
            </a:r>
            <a:r>
              <a:rPr lang="zh-CN" altLang="en-US" dirty="0"/>
              <a:t>中序列化为</a:t>
            </a:r>
            <a:r>
              <a:rPr lang="en-US" altLang="zh-CN" dirty="0"/>
              <a:t>json</a:t>
            </a:r>
            <a:r>
              <a:rPr lang="zh-CN" altLang="en-US" dirty="0"/>
              <a:t>返回到前端，实现根据类别查询所有线路。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ransition spd="slow" advClick="0" advTm="2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1D2D66D-E2B8-46C8-AF98-41E19D940AA3}"/>
              </a:ext>
            </a:extLst>
          </p:cNvPr>
          <p:cNvCxnSpPr/>
          <p:nvPr/>
        </p:nvCxnSpPr>
        <p:spPr>
          <a:xfrm>
            <a:off x="687388" y="831850"/>
            <a:ext cx="10817225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119C930-1F1B-4782-BC7F-4E8BA86E825A}"/>
              </a:ext>
            </a:extLst>
          </p:cNvPr>
          <p:cNvSpPr/>
          <p:nvPr/>
        </p:nvSpPr>
        <p:spPr>
          <a:xfrm>
            <a:off x="862013" y="322263"/>
            <a:ext cx="366712" cy="366712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eaLnBrk="1" fontAlgn="auto" hangingPunct="1">
              <a:defRPr/>
            </a:pPr>
            <a:endParaRPr lang="zh-CN" altLang="en-US" sz="1865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860A1-B446-46B4-A2FF-39BBCF2AFCC4}"/>
              </a:ext>
            </a:extLst>
          </p:cNvPr>
          <p:cNvSpPr txBox="1"/>
          <p:nvPr/>
        </p:nvSpPr>
        <p:spPr>
          <a:xfrm>
            <a:off x="1211263" y="274638"/>
            <a:ext cx="5367806" cy="533217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模糊搜索（含分页）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B1F4A6-EE61-403D-8DCA-C9EEDC540C84}"/>
              </a:ext>
            </a:extLst>
          </p:cNvPr>
          <p:cNvSpPr txBox="1"/>
          <p:nvPr/>
        </p:nvSpPr>
        <p:spPr>
          <a:xfrm>
            <a:off x="14146213" y="8510588"/>
            <a:ext cx="963612" cy="409575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1865" noProof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4103" name="文本框 2">
            <a:extLst>
              <a:ext uri="{FF2B5EF4-FFF2-40B4-BE49-F238E27FC236}">
                <a16:creationId xmlns:a16="http://schemas.microsoft.com/office/drawing/2014/main" id="{4DA1F2BC-EE43-4C5F-8AF3-3FBAFA2F9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" y="1437659"/>
            <a:ext cx="464169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前端发送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  <a:r>
              <a:rPr lang="en-US" altLang="zh-CN" dirty="0" err="1"/>
              <a:t>PageBean</a:t>
            </a:r>
            <a:r>
              <a:rPr lang="zh-CN" altLang="en-US" dirty="0"/>
              <a:t>数据，并在表单中填入路线查询关键字，向</a:t>
            </a:r>
            <a:r>
              <a:rPr lang="en-US" altLang="zh-CN" dirty="0"/>
              <a:t>Controller</a:t>
            </a:r>
            <a:r>
              <a:rPr lang="zh-CN" altLang="en-US" dirty="0"/>
              <a:t>中发送包括分页和搜索关键字</a:t>
            </a:r>
            <a:r>
              <a:rPr lang="en-US" altLang="zh-CN" dirty="0" err="1"/>
              <a:t>rname</a:t>
            </a:r>
            <a:r>
              <a:rPr lang="zh-CN" altLang="en-US" dirty="0"/>
              <a:t>的内容。</a:t>
            </a:r>
            <a:endParaRPr lang="en-US" altLang="zh-CN" dirty="0"/>
          </a:p>
          <a:p>
            <a:pPr marL="285750" indent="-285750">
              <a:lnSpc>
                <a:spcPct val="100000"/>
              </a:lnSpc>
              <a:spcAft>
                <a:spcPct val="0"/>
              </a:spcAft>
            </a:pPr>
            <a:endParaRPr lang="en-US" altLang="zh-CN" dirty="0"/>
          </a:p>
          <a:p>
            <a:pPr marL="285750" indent="-285750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之后调用</a:t>
            </a:r>
            <a:r>
              <a:rPr lang="en-US" altLang="zh-CN" dirty="0" err="1"/>
              <a:t>PageQuery</a:t>
            </a:r>
            <a:r>
              <a:rPr lang="zh-CN" altLang="en-US" dirty="0"/>
              <a:t>方法进行查询，逐级调用</a:t>
            </a:r>
            <a:r>
              <a:rPr lang="en-US" altLang="zh-CN" dirty="0" err="1"/>
              <a:t>RouteService</a:t>
            </a:r>
            <a:r>
              <a:rPr lang="en-US" altLang="zh-CN" dirty="0"/>
              <a:t>/</a:t>
            </a:r>
            <a:r>
              <a:rPr lang="en-US" altLang="zh-CN" dirty="0" err="1"/>
              <a:t>RouteDao</a:t>
            </a:r>
            <a:r>
              <a:rPr lang="en-US" altLang="zh-CN" dirty="0"/>
              <a:t>/Route</a:t>
            </a:r>
            <a:r>
              <a:rPr lang="zh-CN" altLang="en-US" dirty="0"/>
              <a:t>内各级同名方法，将上述搜索相关值传回底层在数据库进行搜索，之后逐级返回到</a:t>
            </a:r>
            <a:r>
              <a:rPr lang="en-US" altLang="zh-CN" dirty="0"/>
              <a:t>Servlet(</a:t>
            </a:r>
            <a:r>
              <a:rPr lang="en-US" altLang="zh-CN" dirty="0" err="1"/>
              <a:t>RoutController</a:t>
            </a:r>
            <a:r>
              <a:rPr lang="en-US" altLang="zh-CN" dirty="0"/>
              <a:t>)</a:t>
            </a:r>
            <a:r>
              <a:rPr lang="zh-CN" altLang="en-US" dirty="0"/>
              <a:t>中以在前端实现显示。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DAE9E-73DE-4FC7-B4F3-04F3E2ACD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319" y="1437659"/>
            <a:ext cx="6488419" cy="30970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2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388" y="831850"/>
            <a:ext cx="10817225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013" y="322263"/>
            <a:ext cx="366713" cy="366713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914400" fontAlgn="auto"/>
            <a:endParaRPr lang="zh-CN" altLang="en-US" sz="1865" strike="noStrike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263" y="274638"/>
            <a:ext cx="4311650" cy="53181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 fontAlgn="auto"/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项目实现</a:t>
            </a:r>
            <a:r>
              <a:rPr lang="en-US" altLang="zh-CN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——</a:t>
            </a: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查看路线详情</a:t>
            </a:r>
            <a:endParaRPr lang="zh-CN" altLang="en-US" sz="2665" noProof="1">
              <a:solidFill>
                <a:schemeClr val="tx1">
                  <a:lumMod val="65000"/>
                  <a:lumOff val="3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46213" y="8510588"/>
            <a:ext cx="963613" cy="409575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 fontAlgn="auto"/>
            <a:r>
              <a:rPr lang="zh-CN" altLang="en-US" sz="1865" noProof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延时符</a:t>
            </a:r>
            <a:endParaRPr lang="zh-CN" altLang="en-US" sz="1865" noProof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101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63" y="1032081"/>
            <a:ext cx="7864270" cy="46711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矩形 1"/>
          <p:cNvSpPr/>
          <p:nvPr/>
        </p:nvSpPr>
        <p:spPr>
          <a:xfrm>
            <a:off x="453820" y="2672736"/>
            <a:ext cx="5347212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在旅游路线列表下，点击特定路线框中的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查看详情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选项，跳转到详情页面，显示该路线的名称、介绍、价格等信息。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首先通过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DAO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层getRouteByRid方法，可以找到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rid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对应的路线对象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route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。在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route_list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页面点击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查看详情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，给定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rid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值，跳转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route_detail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页面，发送请求route/findOne方法，显示路线详细信息。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2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11" y="832152"/>
            <a:ext cx="10817981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9" y="322925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944" y="275108"/>
            <a:ext cx="1611974" cy="533542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经验总结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62509" y="1385062"/>
            <a:ext cx="1034527" cy="1034615"/>
            <a:chOff x="5220920" y="1958927"/>
            <a:chExt cx="1034526" cy="1034615"/>
          </a:xfrm>
        </p:grpSpPr>
        <p:sp>
          <p:nvSpPr>
            <p:cNvPr id="8" name="椭圆 7"/>
            <p:cNvSpPr/>
            <p:nvPr/>
          </p:nvSpPr>
          <p:spPr>
            <a:xfrm>
              <a:off x="5220920" y="1958927"/>
              <a:ext cx="1034526" cy="1034615"/>
            </a:xfrm>
            <a:prstGeom prst="ellipse">
              <a:avLst/>
            </a:prstGeom>
            <a:solidFill>
              <a:srgbClr val="F3F3F3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334860" y="2072911"/>
              <a:ext cx="806647" cy="806647"/>
              <a:chOff x="6655422" y="2169858"/>
              <a:chExt cx="806647" cy="80664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655422" y="2169858"/>
                <a:ext cx="806647" cy="806647"/>
              </a:xfrm>
              <a:prstGeom prst="ellipse">
                <a:avLst/>
              </a:prstGeom>
              <a:pattFill prst="pct80">
                <a:fgClr>
                  <a:srgbClr val="0091B8"/>
                </a:fgClr>
                <a:bgClr>
                  <a:schemeClr val="bg1"/>
                </a:bgClr>
              </a:pattFill>
              <a:ln w="127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736349" y="2250785"/>
                <a:ext cx="644792" cy="644792"/>
              </a:xfrm>
              <a:prstGeom prst="ellipse">
                <a:avLst/>
              </a:prstGeom>
              <a:solidFill>
                <a:srgbClr val="F3F3F3"/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8100" dist="25400" dir="2700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445346" y="2992882"/>
            <a:ext cx="1034527" cy="1034615"/>
            <a:chOff x="5259402" y="3151179"/>
            <a:chExt cx="1034526" cy="1034615"/>
          </a:xfrm>
        </p:grpSpPr>
        <p:sp>
          <p:nvSpPr>
            <p:cNvPr id="14" name="椭圆 13"/>
            <p:cNvSpPr/>
            <p:nvPr/>
          </p:nvSpPr>
          <p:spPr>
            <a:xfrm>
              <a:off x="5259402" y="3151179"/>
              <a:ext cx="1034526" cy="1034615"/>
            </a:xfrm>
            <a:prstGeom prst="ellipse">
              <a:avLst/>
            </a:prstGeom>
            <a:solidFill>
              <a:srgbClr val="F3F3F3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73342" y="3265163"/>
              <a:ext cx="806647" cy="806647"/>
              <a:chOff x="6655422" y="2169858"/>
              <a:chExt cx="806647" cy="80664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655422" y="2169858"/>
                <a:ext cx="806647" cy="806647"/>
              </a:xfrm>
              <a:prstGeom prst="ellipse">
                <a:avLst/>
              </a:prstGeom>
              <a:pattFill prst="pct80">
                <a:fgClr>
                  <a:srgbClr val="0091B8"/>
                </a:fgClr>
                <a:bgClr>
                  <a:schemeClr val="bg1"/>
                </a:bgClr>
              </a:pattFill>
              <a:ln w="127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36349" y="2250785"/>
                <a:ext cx="644792" cy="644792"/>
              </a:xfrm>
              <a:prstGeom prst="ellipse">
                <a:avLst/>
              </a:prstGeom>
              <a:solidFill>
                <a:srgbClr val="F3F3F3"/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8100" dist="25400" dir="2700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73502" y="4715971"/>
            <a:ext cx="1034527" cy="1034615"/>
            <a:chOff x="5271091" y="4285411"/>
            <a:chExt cx="1034526" cy="1034615"/>
          </a:xfrm>
        </p:grpSpPr>
        <p:sp>
          <p:nvSpPr>
            <p:cNvPr id="20" name="椭圆 19"/>
            <p:cNvSpPr/>
            <p:nvPr/>
          </p:nvSpPr>
          <p:spPr>
            <a:xfrm>
              <a:off x="5271091" y="4285411"/>
              <a:ext cx="1034526" cy="1034615"/>
            </a:xfrm>
            <a:prstGeom prst="ellipse">
              <a:avLst/>
            </a:prstGeom>
            <a:solidFill>
              <a:srgbClr val="F3F3F3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385031" y="4399395"/>
              <a:ext cx="806647" cy="806647"/>
              <a:chOff x="6655422" y="2169858"/>
              <a:chExt cx="806647" cy="80664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655422" y="2169858"/>
                <a:ext cx="806647" cy="806647"/>
              </a:xfrm>
              <a:prstGeom prst="ellipse">
                <a:avLst/>
              </a:prstGeom>
              <a:pattFill prst="pct80">
                <a:fgClr>
                  <a:srgbClr val="0091B8"/>
                </a:fgClr>
                <a:bgClr>
                  <a:schemeClr val="bg1"/>
                </a:bgClr>
              </a:pattFill>
              <a:ln w="127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736349" y="2250785"/>
                <a:ext cx="644792" cy="644792"/>
              </a:xfrm>
              <a:prstGeom prst="ellipse">
                <a:avLst/>
              </a:prstGeom>
              <a:solidFill>
                <a:srgbClr val="F3F3F3"/>
              </a:soli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8100" dist="25400" dir="2700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1066225" y="1645133"/>
            <a:ext cx="627095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2" name="矩形 31"/>
          <p:cNvSpPr/>
          <p:nvPr/>
        </p:nvSpPr>
        <p:spPr>
          <a:xfrm>
            <a:off x="2655641" y="3248580"/>
            <a:ext cx="627095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3" name="矩形 32"/>
          <p:cNvSpPr/>
          <p:nvPr/>
        </p:nvSpPr>
        <p:spPr>
          <a:xfrm>
            <a:off x="1066225" y="4971668"/>
            <a:ext cx="627095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 eaLnBrk="1" hangingPunct="1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4" name="等腰三角形 8"/>
          <p:cNvSpPr>
            <a:spLocks noChangeArrowheads="1"/>
          </p:cNvSpPr>
          <p:nvPr/>
        </p:nvSpPr>
        <p:spPr bwMode="auto">
          <a:xfrm rot="5400000">
            <a:off x="2111971" y="1747853"/>
            <a:ext cx="357716" cy="30903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81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等腰三角形 8"/>
          <p:cNvSpPr>
            <a:spLocks noChangeArrowheads="1"/>
          </p:cNvSpPr>
          <p:nvPr/>
        </p:nvSpPr>
        <p:spPr bwMode="auto">
          <a:xfrm rot="5400000">
            <a:off x="3628715" y="3355673"/>
            <a:ext cx="357716" cy="30903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81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6" name="等腰三角形 8"/>
          <p:cNvSpPr>
            <a:spLocks noChangeArrowheads="1"/>
          </p:cNvSpPr>
          <p:nvPr/>
        </p:nvSpPr>
        <p:spPr bwMode="auto">
          <a:xfrm rot="5400000">
            <a:off x="2162878" y="5086897"/>
            <a:ext cx="357716" cy="30903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81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>
            <a:off x="2583071" y="1906743"/>
            <a:ext cx="7381195" cy="0"/>
          </a:xfrm>
          <a:prstGeom prst="line">
            <a:avLst/>
          </a:prstGeom>
          <a:noFill/>
          <a:ln w="13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Line 9"/>
          <p:cNvSpPr>
            <a:spLocks noChangeShapeType="1"/>
          </p:cNvSpPr>
          <p:nvPr/>
        </p:nvSpPr>
        <p:spPr bwMode="auto">
          <a:xfrm>
            <a:off x="4030739" y="3510188"/>
            <a:ext cx="7381195" cy="0"/>
          </a:xfrm>
          <a:prstGeom prst="line">
            <a:avLst/>
          </a:prstGeom>
          <a:noFill/>
          <a:ln w="13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2640212" y="5233277"/>
            <a:ext cx="7381195" cy="0"/>
          </a:xfrm>
          <a:prstGeom prst="line">
            <a:avLst/>
          </a:prstGeom>
          <a:noFill/>
          <a:ln w="13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2714908" y="1293941"/>
            <a:ext cx="3794125" cy="44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en-US" sz="22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2863851" y="1895477"/>
            <a:ext cx="7100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组成合理，事半功倍</a:t>
            </a: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081463" y="3031073"/>
            <a:ext cx="3681412" cy="44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sz="22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4073524" y="3612471"/>
            <a:ext cx="72185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所学不足，需要提高</a:t>
            </a: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705188" y="4772025"/>
            <a:ext cx="3563937" cy="44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耐心</a:t>
            </a:r>
            <a:endParaRPr lang="en-US" sz="22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723461" y="5313437"/>
            <a:ext cx="7100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齐心协力，共渡难关</a:t>
            </a:r>
          </a:p>
        </p:txBody>
      </p:sp>
    </p:spTree>
  </p:cSld>
  <p:clrMapOvr>
    <a:masterClrMapping/>
  </p:clrMapOvr>
  <p:transition spd="slow" advClick="0" advTm="2000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12"/>
          <p:cNvSpPr txBox="1"/>
          <p:nvPr>
            <p:custDataLst>
              <p:tags r:id="rId1"/>
            </p:custDataLst>
          </p:nvPr>
        </p:nvSpPr>
        <p:spPr>
          <a:xfrm>
            <a:off x="2379357" y="1849112"/>
            <a:ext cx="74284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感谢观赏</a:t>
            </a:r>
            <a:endParaRPr lang="zh-CN" altLang="en-US" sz="8000" b="1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PA_文本框 13"/>
          <p:cNvSpPr txBox="1"/>
          <p:nvPr>
            <p:custDataLst>
              <p:tags r:id="rId2"/>
            </p:custDataLst>
          </p:nvPr>
        </p:nvSpPr>
        <p:spPr>
          <a:xfrm>
            <a:off x="2290580" y="3704862"/>
            <a:ext cx="8145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 you for watching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圆角矩形 4"/>
          <p:cNvSpPr/>
          <p:nvPr>
            <p:custDataLst>
              <p:tags r:id="rId1"/>
            </p:custDataLst>
          </p:nvPr>
        </p:nvSpPr>
        <p:spPr>
          <a:xfrm>
            <a:off x="6652950" y="1781242"/>
            <a:ext cx="643432" cy="632203"/>
          </a:xfrm>
          <a:prstGeom prst="roundRect">
            <a:avLst/>
          </a:prstGeom>
          <a:solidFill>
            <a:srgbClr val="3D3D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7523147" y="1884283"/>
            <a:ext cx="2650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团队介绍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PA_圆角矩形 6"/>
          <p:cNvSpPr/>
          <p:nvPr>
            <p:custDataLst>
              <p:tags r:id="rId3"/>
            </p:custDataLst>
          </p:nvPr>
        </p:nvSpPr>
        <p:spPr>
          <a:xfrm>
            <a:off x="6652950" y="2535304"/>
            <a:ext cx="643432" cy="632203"/>
          </a:xfrm>
          <a:prstGeom prst="roundRect">
            <a:avLst/>
          </a:prstGeom>
          <a:solidFill>
            <a:srgbClr val="3D3D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7523148" y="2634792"/>
            <a:ext cx="2650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项目功能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PA_圆角矩形 8"/>
          <p:cNvSpPr/>
          <p:nvPr>
            <p:custDataLst>
              <p:tags r:id="rId5"/>
            </p:custDataLst>
          </p:nvPr>
        </p:nvSpPr>
        <p:spPr>
          <a:xfrm>
            <a:off x="6652950" y="3289367"/>
            <a:ext cx="643432" cy="632203"/>
          </a:xfrm>
          <a:prstGeom prst="roundRect">
            <a:avLst/>
          </a:prstGeom>
          <a:solidFill>
            <a:srgbClr val="3D3D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6"/>
            </p:custDataLst>
          </p:nvPr>
        </p:nvSpPr>
        <p:spPr>
          <a:xfrm>
            <a:off x="7523148" y="3413470"/>
            <a:ext cx="2650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PA_圆角矩形 10"/>
          <p:cNvSpPr/>
          <p:nvPr>
            <p:custDataLst>
              <p:tags r:id="rId7"/>
            </p:custDataLst>
          </p:nvPr>
        </p:nvSpPr>
        <p:spPr>
          <a:xfrm>
            <a:off x="6652950" y="4043429"/>
            <a:ext cx="643432" cy="632203"/>
          </a:xfrm>
          <a:prstGeom prst="roundRect">
            <a:avLst/>
          </a:prstGeom>
          <a:solidFill>
            <a:srgbClr val="3D3D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PA_矩形 11"/>
          <p:cNvSpPr/>
          <p:nvPr>
            <p:custDataLst>
              <p:tags r:id="rId8"/>
            </p:custDataLst>
          </p:nvPr>
        </p:nvSpPr>
        <p:spPr>
          <a:xfrm>
            <a:off x="7523148" y="4175986"/>
            <a:ext cx="2650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经验总结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PA_矩形 33"/>
          <p:cNvSpPr/>
          <p:nvPr>
            <p:custDataLst>
              <p:tags r:id="rId9"/>
            </p:custDataLst>
          </p:nvPr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PA_矩形 34"/>
          <p:cNvSpPr/>
          <p:nvPr>
            <p:custDataLst>
              <p:tags r:id="rId10"/>
            </p:custDataLst>
          </p:nvPr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PA_矩形 35"/>
          <p:cNvSpPr/>
          <p:nvPr>
            <p:custDataLst>
              <p:tags r:id="rId11"/>
            </p:custDataLst>
          </p:nvPr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PA_组合 14"/>
          <p:cNvGrpSpPr/>
          <p:nvPr>
            <p:custDataLst>
              <p:tags r:id="rId12"/>
            </p:custDataLst>
          </p:nvPr>
        </p:nvGrpSpPr>
        <p:grpSpPr>
          <a:xfrm>
            <a:off x="5624875" y="1308116"/>
            <a:ext cx="497964" cy="497964"/>
            <a:chOff x="6535243" y="2524701"/>
            <a:chExt cx="717051" cy="717051"/>
          </a:xfrm>
        </p:grpSpPr>
        <p:sp>
          <p:nvSpPr>
            <p:cNvPr id="16" name="PA_泪滴形 15"/>
            <p:cNvSpPr/>
            <p:nvPr>
              <p:custDataLst>
                <p:tags r:id="rId13"/>
              </p:custDataLst>
            </p:nvPr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_椭圆 16"/>
            <p:cNvSpPr/>
            <p:nvPr>
              <p:custDataLst>
                <p:tags r:id="rId14"/>
              </p:custDataLst>
            </p:nvPr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/>
          <p:cNvSpPr>
            <a:spLocks noChangeArrowheads="1"/>
          </p:cNvSpPr>
          <p:nvPr/>
        </p:nvSpPr>
        <p:spPr bwMode="auto">
          <a:xfrm flipH="1">
            <a:off x="2280764" y="1774825"/>
            <a:ext cx="4257675" cy="4256088"/>
          </a:xfrm>
          <a:prstGeom prst="ellipse">
            <a:avLst/>
          </a:prstGeom>
          <a:noFill/>
          <a:ln w="11">
            <a:solidFill>
              <a:srgbClr val="F5F5F5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Line 16"/>
          <p:cNvSpPr>
            <a:spLocks noChangeShapeType="1"/>
          </p:cNvSpPr>
          <p:nvPr/>
        </p:nvSpPr>
        <p:spPr bwMode="auto">
          <a:xfrm flipH="1">
            <a:off x="3941290" y="2389189"/>
            <a:ext cx="790575" cy="804863"/>
          </a:xfrm>
          <a:prstGeom prst="line">
            <a:avLst/>
          </a:prstGeom>
          <a:noFill/>
          <a:ln w="19050">
            <a:solidFill>
              <a:srgbClr val="F5F5F5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 flipH="1" flipV="1">
            <a:off x="4049239" y="4108451"/>
            <a:ext cx="1711325" cy="404813"/>
          </a:xfrm>
          <a:prstGeom prst="line">
            <a:avLst/>
          </a:prstGeom>
          <a:noFill/>
          <a:ln w="19050">
            <a:solidFill>
              <a:srgbClr val="F5F5F5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 flipH="1">
            <a:off x="4090514" y="3221039"/>
            <a:ext cx="1665287" cy="409575"/>
          </a:xfrm>
          <a:prstGeom prst="line">
            <a:avLst/>
          </a:prstGeom>
          <a:noFill/>
          <a:ln w="19050">
            <a:solidFill>
              <a:srgbClr val="F5F5F5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55773" y="1418434"/>
            <a:ext cx="1088780" cy="1069182"/>
            <a:chOff x="4555773" y="1418432"/>
            <a:chExt cx="1088780" cy="1069181"/>
          </a:xfrm>
        </p:grpSpPr>
        <p:sp>
          <p:nvSpPr>
            <p:cNvPr id="30" name="椭圆 29"/>
            <p:cNvSpPr/>
            <p:nvPr/>
          </p:nvSpPr>
          <p:spPr>
            <a:xfrm>
              <a:off x="4581051" y="1418432"/>
              <a:ext cx="1038224" cy="10691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28"/>
            <p:cNvSpPr txBox="1">
              <a:spLocks noChangeArrowheads="1"/>
            </p:cNvSpPr>
            <p:nvPr/>
          </p:nvSpPr>
          <p:spPr bwMode="auto">
            <a:xfrm flipH="1">
              <a:off x="4555773" y="1743620"/>
              <a:ext cx="108878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许晨阳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43113" y="2587116"/>
            <a:ext cx="1038224" cy="1069182"/>
            <a:chOff x="5843113" y="2587114"/>
            <a:chExt cx="1038224" cy="1069181"/>
          </a:xfrm>
        </p:grpSpPr>
        <p:sp>
          <p:nvSpPr>
            <p:cNvPr id="31" name="椭圆 30"/>
            <p:cNvSpPr/>
            <p:nvPr/>
          </p:nvSpPr>
          <p:spPr>
            <a:xfrm>
              <a:off x="5843113" y="2587114"/>
              <a:ext cx="1038224" cy="1069181"/>
            </a:xfrm>
            <a:prstGeom prst="ellipse">
              <a:avLst/>
            </a:prstGeom>
            <a:solidFill>
              <a:srgbClr val="FFFF00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 flipH="1">
              <a:off x="5930778" y="2891586"/>
              <a:ext cx="95026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黄子闻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31346" y="4241007"/>
            <a:ext cx="1195070" cy="1069181"/>
            <a:chOff x="5631346" y="4241007"/>
            <a:chExt cx="1195070" cy="1069181"/>
          </a:xfrm>
        </p:grpSpPr>
        <p:sp>
          <p:nvSpPr>
            <p:cNvPr id="32" name="椭圆 31"/>
            <p:cNvSpPr/>
            <p:nvPr/>
          </p:nvSpPr>
          <p:spPr>
            <a:xfrm>
              <a:off x="5734216" y="4241007"/>
              <a:ext cx="1038224" cy="1069181"/>
            </a:xfrm>
            <a:prstGeom prst="ellipse">
              <a:avLst/>
            </a:prstGeom>
            <a:solidFill>
              <a:srgbClr val="009D8C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34"/>
            <p:cNvSpPr txBox="1">
              <a:spLocks noChangeArrowheads="1"/>
            </p:cNvSpPr>
            <p:nvPr/>
          </p:nvSpPr>
          <p:spPr bwMode="auto">
            <a:xfrm flipH="1">
              <a:off x="5631346" y="4611212"/>
              <a:ext cx="119507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蔡维洋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20351" y="2620963"/>
            <a:ext cx="2411413" cy="2411412"/>
            <a:chOff x="1520350" y="2620963"/>
            <a:chExt cx="2411413" cy="2411412"/>
          </a:xfrm>
        </p:grpSpPr>
        <p:sp>
          <p:nvSpPr>
            <p:cNvPr id="15" name="Oval 8"/>
            <p:cNvSpPr>
              <a:spLocks noChangeArrowheads="1"/>
            </p:cNvSpPr>
            <p:nvPr/>
          </p:nvSpPr>
          <p:spPr bwMode="auto">
            <a:xfrm flipH="1">
              <a:off x="1520350" y="2620963"/>
              <a:ext cx="2411413" cy="2411412"/>
            </a:xfrm>
            <a:prstGeom prst="ellipse">
              <a:avLst/>
            </a:pr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defRPr/>
              </a:pPr>
              <a:endParaRPr lang="zh-CN" altLang="en-US" sz="1865" ker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669126" y="2822972"/>
              <a:ext cx="2112274" cy="20073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37"/>
          <p:cNvSpPr txBox="1">
            <a:spLocks noChangeArrowheads="1"/>
          </p:cNvSpPr>
          <p:nvPr/>
        </p:nvSpPr>
        <p:spPr bwMode="auto">
          <a:xfrm flipH="1">
            <a:off x="2031267" y="3221208"/>
            <a:ext cx="1387194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30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组长：许文瑞</a:t>
            </a:r>
            <a:endParaRPr lang="en-US" sz="3065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97515" y="5278438"/>
            <a:ext cx="1259840" cy="1069181"/>
            <a:chOff x="4397515" y="5278438"/>
            <a:chExt cx="1259840" cy="1069181"/>
          </a:xfrm>
        </p:grpSpPr>
        <p:sp>
          <p:nvSpPr>
            <p:cNvPr id="33" name="椭圆 32"/>
            <p:cNvSpPr/>
            <p:nvPr/>
          </p:nvSpPr>
          <p:spPr>
            <a:xfrm>
              <a:off x="4539755" y="5278438"/>
              <a:ext cx="1038224" cy="1069181"/>
            </a:xfrm>
            <a:prstGeom prst="ellipse">
              <a:avLst/>
            </a:prstGeom>
            <a:solidFill>
              <a:srgbClr val="85AD32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 flipH="1">
              <a:off x="4397515" y="5649278"/>
              <a:ext cx="12598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李耀宗</a:t>
              </a:r>
            </a:p>
          </p:txBody>
        </p:sp>
      </p:grpSp>
      <p:sp>
        <p:nvSpPr>
          <p:cNvPr id="21" name="Line 16"/>
          <p:cNvSpPr>
            <a:spLocks noChangeShapeType="1"/>
          </p:cNvSpPr>
          <p:nvPr/>
        </p:nvSpPr>
        <p:spPr bwMode="auto">
          <a:xfrm flipH="1" flipV="1">
            <a:off x="3927001" y="4654551"/>
            <a:ext cx="792163" cy="804863"/>
          </a:xfrm>
          <a:prstGeom prst="line">
            <a:avLst/>
          </a:prstGeom>
          <a:noFill/>
          <a:ln w="19050">
            <a:solidFill>
              <a:srgbClr val="F5F5F5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42"/>
          <p:cNvSpPr txBox="1">
            <a:spLocks noChangeArrowheads="1"/>
          </p:cNvSpPr>
          <p:nvPr/>
        </p:nvSpPr>
        <p:spPr bwMode="auto">
          <a:xfrm>
            <a:off x="5843111" y="1550698"/>
            <a:ext cx="460717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主要负责：登录 邮箱激活 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23" name="TextBox 43"/>
          <p:cNvSpPr txBox="1">
            <a:spLocks noChangeArrowheads="1"/>
          </p:cNvSpPr>
          <p:nvPr/>
        </p:nvSpPr>
        <p:spPr bwMode="auto">
          <a:xfrm>
            <a:off x="6924200" y="2841051"/>
            <a:ext cx="35260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主要负责：收藏</a:t>
            </a:r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6924200" y="4447600"/>
            <a:ext cx="35260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主要负责：根据类别查询所有路线</a:t>
            </a:r>
          </a:p>
        </p:txBody>
      </p:sp>
      <p:sp>
        <p:nvSpPr>
          <p:cNvPr id="25" name="TextBox 45"/>
          <p:cNvSpPr txBox="1">
            <a:spLocks noChangeArrowheads="1"/>
          </p:cNvSpPr>
          <p:nvPr/>
        </p:nvSpPr>
        <p:spPr bwMode="auto">
          <a:xfrm>
            <a:off x="5843114" y="5614990"/>
            <a:ext cx="44620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主要负责：路线详情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87011" y="832152"/>
            <a:ext cx="10817981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862509" y="322925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1945" y="275108"/>
            <a:ext cx="1611974" cy="533542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团队介绍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8078" y="5062866"/>
            <a:ext cx="2758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 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搜索(模糊查询) 路线分页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 数据库分析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7F4A03-705D-4F13-A7B4-A6F96ED0B591}"/>
              </a:ext>
            </a:extLst>
          </p:cNvPr>
          <p:cNvGrpSpPr/>
          <p:nvPr/>
        </p:nvGrpSpPr>
        <p:grpSpPr>
          <a:xfrm>
            <a:off x="2526260" y="1056280"/>
            <a:ext cx="1088780" cy="1069182"/>
            <a:chOff x="2526260" y="1056280"/>
            <a:chExt cx="1088780" cy="10691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12E410C-EB39-45EA-BB0E-56F39174AA1B}"/>
                </a:ext>
              </a:extLst>
            </p:cNvPr>
            <p:cNvSpPr/>
            <p:nvPr/>
          </p:nvSpPr>
          <p:spPr>
            <a:xfrm>
              <a:off x="2551538" y="1056280"/>
              <a:ext cx="1038224" cy="1069182"/>
            </a:xfrm>
            <a:prstGeom prst="ellipse">
              <a:avLst/>
            </a:prstGeom>
            <a:solidFill>
              <a:srgbClr val="00B0F0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" dist="254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D0064FBF-65E6-4DA9-B3D5-43A04720E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526260" y="1381468"/>
              <a:ext cx="1088780" cy="3987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杨帅</a:t>
              </a:r>
            </a:p>
          </p:txBody>
        </p:sp>
      </p:grpSp>
      <p:sp>
        <p:nvSpPr>
          <p:cNvPr id="37" name="TextBox 42">
            <a:extLst>
              <a:ext uri="{FF2B5EF4-FFF2-40B4-BE49-F238E27FC236}">
                <a16:creationId xmlns:a16="http://schemas.microsoft.com/office/drawing/2014/main" id="{CE3F1B1C-5310-4EAC-AF9C-CFBBCE875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766" y="808650"/>
            <a:ext cx="460717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172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hangingPunct="1"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主要负责：显示所有类别 </a:t>
            </a: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图分析</a:t>
            </a:r>
          </a:p>
        </p:txBody>
      </p:sp>
      <p:sp>
        <p:nvSpPr>
          <p:cNvPr id="38" name="Line 16">
            <a:extLst>
              <a:ext uri="{FF2B5EF4-FFF2-40B4-BE49-F238E27FC236}">
                <a16:creationId xmlns:a16="http://schemas.microsoft.com/office/drawing/2014/main" id="{810121DC-DA96-4802-A2E3-ACC1BCF9BB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5305" y="2188563"/>
            <a:ext cx="35857" cy="387473"/>
          </a:xfrm>
          <a:prstGeom prst="line">
            <a:avLst/>
          </a:prstGeom>
          <a:noFill/>
          <a:ln w="19050">
            <a:solidFill>
              <a:srgbClr val="F5F5F5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defTabSz="914400">
              <a:defRPr/>
            </a:pPr>
            <a:endParaRPr lang="zh-CN" altLang="en-US" sz="1865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2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直接连接符 331"/>
          <p:cNvCxnSpPr/>
          <p:nvPr/>
        </p:nvCxnSpPr>
        <p:spPr>
          <a:xfrm>
            <a:off x="687011" y="832152"/>
            <a:ext cx="10817981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椭圆 332"/>
          <p:cNvSpPr/>
          <p:nvPr/>
        </p:nvSpPr>
        <p:spPr>
          <a:xfrm>
            <a:off x="862509" y="322925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1228878" y="239498"/>
            <a:ext cx="2294853" cy="53322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r>
              <a:rPr lang="zh-CN" altLang="en-US" sz="2665" dirty="0">
                <a:solidFill>
                  <a:prstClr val="black">
                    <a:lumMod val="65000"/>
                    <a:lumOff val="35000"/>
                  </a:prst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项目功能总览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0850" y="1501877"/>
            <a:ext cx="3457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主要实现的功能：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登录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注册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邮箱激活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展示所有类别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根据类别查询所有路线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路线详情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收藏</a:t>
            </a:r>
            <a:endParaRPr lang="en-US" altLang="zh-CN" dirty="0"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charset="-122"/>
                <a:ea typeface="等线" panose="02010600030101010101" charset="-122"/>
              </a:rPr>
              <a:t>搜索（模糊搜索）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1" y="1385580"/>
            <a:ext cx="6653468" cy="3560043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2" y="832152"/>
            <a:ext cx="1081798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10" y="322926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914400"/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6" y="275108"/>
            <a:ext cx="5263610" cy="53321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登录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注册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邮箱激活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146656" y="8510121"/>
            <a:ext cx="962754" cy="41042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" y="891540"/>
            <a:ext cx="10100310" cy="4131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3480" y="5730240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当未登录的时候方框内的我的收藏和退出不显示。</a:t>
            </a:r>
          </a:p>
        </p:txBody>
      </p:sp>
    </p:spTree>
    <p:custDataLst>
      <p:tags r:id="rId1"/>
    </p:custDataLst>
  </p:cSld>
  <p:clrMapOvr>
    <a:masterClrMapping/>
  </p:clrMapOvr>
  <p:transition spd="slow" advClick="0" advTm="2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2" y="832152"/>
            <a:ext cx="1081798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10" y="322926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914400"/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6" y="275108"/>
            <a:ext cx="5263610" cy="53321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登录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注册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邮箱激活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146656" y="8510121"/>
            <a:ext cx="962754" cy="41042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68120" y="6090285"/>
            <a:ext cx="8774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按要求填写注册内容，点击注册后会发送一个邮件到你的邮箱当中，让你激活账号，激活后账号的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status=‘Y‘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方可登录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" y="689610"/>
            <a:ext cx="4221480" cy="489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530" y="924560"/>
            <a:ext cx="7628255" cy="2423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958590"/>
            <a:ext cx="7505065" cy="220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2" y="832152"/>
            <a:ext cx="1081798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10" y="322926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914400"/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6" y="275108"/>
            <a:ext cx="5263610" cy="53321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登录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注册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/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邮箱激活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146656" y="8510121"/>
            <a:ext cx="962754" cy="41042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1152525"/>
            <a:ext cx="11438255" cy="3545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8785" y="5341620"/>
            <a:ext cx="877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当登录后显示我的收藏，退出，方框内没有登录和注册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1088E6E-4D1A-452E-BFC1-44DDFA6E7235}"/>
              </a:ext>
            </a:extLst>
          </p:cNvPr>
          <p:cNvCxnSpPr/>
          <p:nvPr/>
        </p:nvCxnSpPr>
        <p:spPr>
          <a:xfrm>
            <a:off x="687388" y="831850"/>
            <a:ext cx="10817225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FEBF4A98-8A19-49D5-8A28-5B9E8B182687}"/>
              </a:ext>
            </a:extLst>
          </p:cNvPr>
          <p:cNvSpPr/>
          <p:nvPr/>
        </p:nvSpPr>
        <p:spPr>
          <a:xfrm>
            <a:off x="862013" y="322263"/>
            <a:ext cx="366712" cy="366712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eaLnBrk="1" fontAlgn="auto" hangingPunct="1">
              <a:defRPr/>
            </a:pPr>
            <a:endParaRPr lang="zh-CN" altLang="en-US" sz="1865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FD3355-400C-460A-9C59-2CFF8141FB54}"/>
              </a:ext>
            </a:extLst>
          </p:cNvPr>
          <p:cNvSpPr txBox="1"/>
          <p:nvPr/>
        </p:nvSpPr>
        <p:spPr>
          <a:xfrm>
            <a:off x="1211263" y="274638"/>
            <a:ext cx="5753100" cy="533400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——header</a:t>
            </a:r>
            <a:r>
              <a:rPr lang="zh-CN" altLang="en-US" sz="2665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中显示所有类型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84960D-176B-4F75-A145-E93BECC4AD77}"/>
              </a:ext>
            </a:extLst>
          </p:cNvPr>
          <p:cNvSpPr txBox="1"/>
          <p:nvPr/>
        </p:nvSpPr>
        <p:spPr>
          <a:xfrm>
            <a:off x="14146213" y="8510588"/>
            <a:ext cx="963612" cy="409575"/>
          </a:xfrm>
          <a:prstGeom prst="rect">
            <a:avLst/>
          </a:prstGeom>
          <a:noFill/>
        </p:spPr>
        <p:txBody>
          <a:bodyPr wrap="none" lIns="121915" tIns="60957" rIns="121915" bIns="60957">
            <a:spAutoFit/>
          </a:bodyPr>
          <a:lstStyle/>
          <a:p>
            <a:pPr eaLnBrk="1" fontAlgn="auto" hangingPunct="1">
              <a:defRPr/>
            </a:pPr>
            <a:r>
              <a:rPr lang="zh-CN" altLang="en-US" sz="1865" noProof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4102" name="矩形 1">
            <a:extLst>
              <a:ext uri="{FF2B5EF4-FFF2-40B4-BE49-F238E27FC236}">
                <a16:creationId xmlns:a16="http://schemas.microsoft.com/office/drawing/2014/main" id="{6EE95C18-47A2-41D9-92F0-2A2732D51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950913"/>
            <a:ext cx="114458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>
                <a:sym typeface="微软雅黑" panose="020B0503020204020204" pitchFamily="34" charset="-122"/>
              </a:rPr>
              <a:t>功能描述：</a:t>
            </a:r>
            <a:endParaRPr lang="en-US" altLang="zh-CN" sz="1600"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600">
                <a:sym typeface="微软雅黑" panose="020B0503020204020204" pitchFamily="34" charset="-122"/>
              </a:rPr>
              <a:t>在登录主页时，在</a:t>
            </a:r>
            <a:r>
              <a:rPr lang="en-US" altLang="zh-CN" sz="1600">
                <a:sym typeface="微软雅黑" panose="020B0503020204020204" pitchFamily="34" charset="-122"/>
              </a:rPr>
              <a:t>header</a:t>
            </a:r>
            <a:r>
              <a:rPr lang="zh-CN" altLang="en-US" sz="1600">
                <a:sym typeface="微软雅黑" panose="020B0503020204020204" pitchFamily="34" charset="-122"/>
              </a:rPr>
              <a:t>中显示所有路线类型，及“首页”和“收藏排行榜”</a:t>
            </a:r>
            <a:endParaRPr lang="en-US" altLang="zh-CN" sz="1600"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1600"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600">
                <a:sym typeface="微软雅黑" panose="020B0503020204020204" pitchFamily="34" charset="-122"/>
              </a:rPr>
              <a:t>实现方法：</a:t>
            </a:r>
            <a:endParaRPr lang="en-US" altLang="zh-CN" sz="1600"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600">
                <a:sym typeface="微软雅黑" panose="020B0503020204020204" pitchFamily="34" charset="-122"/>
              </a:rPr>
              <a:t>在进入主页时，则向</a:t>
            </a:r>
            <a:r>
              <a:rPr lang="en-US" altLang="zh-CN" sz="1600"/>
              <a:t>CategoryController</a:t>
            </a:r>
            <a:r>
              <a:rPr lang="zh-CN" altLang="en-US" sz="1600"/>
              <a:t>（继承了</a:t>
            </a:r>
            <a:r>
              <a:rPr lang="en-US" altLang="zh-CN" sz="1600"/>
              <a:t>BaseServlet</a:t>
            </a:r>
            <a:r>
              <a:rPr lang="zh-CN" altLang="en-US" sz="1600"/>
              <a:t>）中发送</a:t>
            </a:r>
            <a:r>
              <a:rPr lang="en-US" altLang="zh-CN" sz="1600"/>
              <a:t>get</a:t>
            </a:r>
            <a:r>
              <a:rPr lang="zh-CN" altLang="en-US" sz="1600"/>
              <a:t>请求，由于是</a:t>
            </a:r>
            <a:r>
              <a:rPr lang="en-US" altLang="zh-CN" sz="1600"/>
              <a:t>getAll</a:t>
            </a:r>
            <a:r>
              <a:rPr lang="zh-CN" altLang="en-US" sz="1600"/>
              <a:t>，不需要传递信息，在</a:t>
            </a:r>
            <a:r>
              <a:rPr lang="en-US" altLang="zh-CN" sz="1600"/>
              <a:t>CategoryController</a:t>
            </a:r>
            <a:r>
              <a:rPr lang="zh-CN" altLang="en-US" sz="1600"/>
              <a:t>中调用</a:t>
            </a:r>
            <a:r>
              <a:rPr lang="en-US" altLang="zh-CN" sz="1600"/>
              <a:t>CategoryService</a:t>
            </a:r>
            <a:r>
              <a:rPr lang="zh-CN" altLang="en-US" sz="1600"/>
              <a:t>中</a:t>
            </a:r>
            <a:r>
              <a:rPr lang="en-US" altLang="zh-CN" sz="1600"/>
              <a:t>getAllCategory</a:t>
            </a:r>
            <a:r>
              <a:rPr lang="zh-CN" altLang="en-US" sz="1600"/>
              <a:t>方法，得到</a:t>
            </a:r>
            <a:r>
              <a:rPr lang="en-US" altLang="zh-CN" sz="1600"/>
              <a:t>Category</a:t>
            </a:r>
            <a:r>
              <a:rPr lang="zh-CN" altLang="en-US" sz="1600"/>
              <a:t>的</a:t>
            </a:r>
            <a:r>
              <a:rPr lang="en-US" altLang="zh-CN" sz="1600"/>
              <a:t>list</a:t>
            </a:r>
            <a:r>
              <a:rPr lang="zh-CN" altLang="en-US" sz="1600"/>
              <a:t>，再将</a:t>
            </a:r>
            <a:r>
              <a:rPr lang="en-US" altLang="zh-CN" sz="1600"/>
              <a:t>list</a:t>
            </a:r>
            <a:r>
              <a:rPr lang="zh-CN" altLang="en-US" sz="1600"/>
              <a:t>化为</a:t>
            </a:r>
            <a:r>
              <a:rPr lang="en-US" altLang="zh-CN" sz="1600"/>
              <a:t>json</a:t>
            </a:r>
            <a:r>
              <a:rPr lang="zh-CN" altLang="en-US" sz="1600"/>
              <a:t>，并且写回客户端。</a:t>
            </a:r>
            <a:endParaRPr lang="en-US" altLang="zh-CN" sz="1600"/>
          </a:p>
          <a:p>
            <a:pPr eaLnBrk="1" hangingPunct="1"/>
            <a:r>
              <a:rPr lang="en-US" altLang="zh-CN" sz="1600"/>
              <a:t>CategoryService</a:t>
            </a:r>
            <a:r>
              <a:rPr lang="zh-CN" altLang="en-US" sz="1600"/>
              <a:t>中</a:t>
            </a:r>
            <a:r>
              <a:rPr lang="en-US" altLang="zh-CN" sz="1600"/>
              <a:t>getAllCategory</a:t>
            </a:r>
            <a:r>
              <a:rPr lang="zh-CN" altLang="en-US" sz="1600"/>
              <a:t>调用</a:t>
            </a:r>
            <a:r>
              <a:rPr lang="en-US" altLang="zh-CN" sz="1600"/>
              <a:t>CategoryDao</a:t>
            </a:r>
            <a:r>
              <a:rPr lang="zh-CN" altLang="en-US" sz="1600"/>
              <a:t>中的</a:t>
            </a:r>
            <a:r>
              <a:rPr lang="en-US" altLang="zh-CN" sz="1600"/>
              <a:t>getAllCategory</a:t>
            </a:r>
            <a:r>
              <a:rPr lang="zh-CN" altLang="en-US" sz="1600"/>
              <a:t>访问数据库，得到所有类型。</a:t>
            </a:r>
          </a:p>
          <a:p>
            <a:pPr eaLnBrk="1" hangingPunct="1"/>
            <a:r>
              <a:rPr lang="zh-CN" altLang="en-US" sz="1600"/>
              <a:t>写回的</a:t>
            </a:r>
            <a:r>
              <a:rPr lang="en-US" altLang="zh-CN" sz="1600"/>
              <a:t>json</a:t>
            </a:r>
            <a:r>
              <a:rPr lang="zh-CN" altLang="en-US" sz="1600"/>
              <a:t>在</a:t>
            </a:r>
            <a:r>
              <a:rPr lang="en-US" altLang="zh-CN" sz="1600"/>
              <a:t>header.html</a:t>
            </a:r>
            <a:r>
              <a:rPr lang="zh-CN" altLang="en-US" sz="1600"/>
              <a:t>中转成对象数组，遍历拼接后，放在</a:t>
            </a:r>
            <a:r>
              <a:rPr lang="en-US" altLang="zh-CN" sz="1600"/>
              <a:t>id=category</a:t>
            </a:r>
            <a:r>
              <a:rPr lang="zh-CN" altLang="en-US" sz="1600"/>
              <a:t>的</a:t>
            </a:r>
            <a:r>
              <a:rPr lang="en-US" altLang="zh-CN" sz="1600"/>
              <a:t>ul</a:t>
            </a:r>
            <a:r>
              <a:rPr lang="zh-CN" altLang="en-US" sz="1600"/>
              <a:t>中，实现类型的显示。</a:t>
            </a:r>
            <a:endParaRPr lang="en-US" altLang="zh-CN" sz="1600"/>
          </a:p>
          <a:p>
            <a:pPr eaLnBrk="1" hangingPunct="1"/>
            <a:r>
              <a:rPr lang="zh-CN" altLang="en-US" sz="1600"/>
              <a:t>点击类型时，将</a:t>
            </a:r>
            <a:r>
              <a:rPr lang="en-US" altLang="zh-CN" sz="1600"/>
              <a:t>cid</a:t>
            </a:r>
            <a:r>
              <a:rPr lang="zh-CN" altLang="en-US" sz="1600"/>
              <a:t>和</a:t>
            </a:r>
            <a:r>
              <a:rPr lang="en-US" altLang="zh-CN" sz="1600"/>
              <a:t>cname</a:t>
            </a:r>
            <a:r>
              <a:rPr lang="zh-CN" altLang="en-US" sz="1600"/>
              <a:t>传递给</a:t>
            </a:r>
            <a:r>
              <a:rPr lang="en-US" altLang="zh-CN" sz="1600"/>
              <a:t>route_list.html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pic>
        <p:nvPicPr>
          <p:cNvPr id="4103" name="图片 1">
            <a:extLst>
              <a:ext uri="{FF2B5EF4-FFF2-40B4-BE49-F238E27FC236}">
                <a16:creationId xmlns:a16="http://schemas.microsoft.com/office/drawing/2014/main" id="{6AE2F2B3-4ACE-4BF4-9068-69DE07CE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743325"/>
            <a:ext cx="1204595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Click="0" advTm="2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2" y="832152"/>
            <a:ext cx="1081798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10" y="322926"/>
            <a:ext cx="366369" cy="366369"/>
          </a:xfrm>
          <a:prstGeom prst="ellipse">
            <a:avLst/>
          </a:prstGeom>
          <a:solidFill>
            <a:srgbClr val="F5F5F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914400"/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6" y="275108"/>
            <a:ext cx="2955290" cy="530860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项目实现</a:t>
            </a:r>
            <a:r>
              <a:rPr lang="en-US" altLang="zh-CN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2665" dirty="0">
                <a:solidFill>
                  <a:schemeClr val="tx1">
                    <a:lumMod val="65000"/>
                    <a:lumOff val="3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收藏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146656" y="8510121"/>
            <a:ext cx="962754" cy="41042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4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矩形 1"/>
          <p:cNvSpPr/>
          <p:nvPr/>
        </p:nvSpPr>
        <p:spPr>
          <a:xfrm>
            <a:off x="212788" y="6209991"/>
            <a:ext cx="1107947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dirty="0"/>
              <a:t>登录后，点开国内游的一个旅游项目，点击  </a:t>
            </a:r>
            <a:r>
              <a:rPr lang="en-US" altLang="zh-CN" dirty="0"/>
              <a:t>'</a:t>
            </a:r>
            <a:r>
              <a:rPr lang="zh-CN" dirty="0"/>
              <a:t>点击收藏</a:t>
            </a:r>
            <a:r>
              <a:rPr lang="en-US" altLang="zh-CN" dirty="0"/>
              <a:t>' </a:t>
            </a:r>
            <a:r>
              <a:rPr lang="zh-CN" altLang="en-US" dirty="0"/>
              <a:t>，收藏在我的收藏中</a:t>
            </a:r>
            <a:r>
              <a:rPr lang="en-US" altLang="zh-CN" dirty="0"/>
              <a:t>,</a:t>
            </a:r>
            <a:r>
              <a:rPr lang="zh-CN" altLang="en-US" dirty="0"/>
              <a:t>如右上角的图，然后点我的收藏，之前收藏的内容在内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" y="831850"/>
            <a:ext cx="5026660" cy="3367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95" y="52070"/>
            <a:ext cx="4735830" cy="2816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695" y="2933065"/>
            <a:ext cx="4950460" cy="3112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ce3dfb666f729f7f55743535daa28450a3cb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清风素材 12sc.taobao.com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740</Words>
  <Application>Microsoft Office PowerPoint</Application>
  <PresentationFormat>宽屏</PresentationFormat>
  <Paragraphs>108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 Unicode MS</vt:lpstr>
      <vt:lpstr>Microsoft JhengHei UI</vt:lpstr>
      <vt:lpstr>等线</vt:lpstr>
      <vt:lpstr>仿宋</vt:lpstr>
      <vt:lpstr>黑体</vt:lpstr>
      <vt:lpstr>华文行楷</vt:lpstr>
      <vt:lpstr>华文琥珀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https://cyppt.taobao.com</cp:keywords>
  <dc:description>https://cyppt.taobao.com</dc:description>
  <cp:lastModifiedBy>Marlon Xu</cp:lastModifiedBy>
  <cp:revision>175</cp:revision>
  <dcterms:created xsi:type="dcterms:W3CDTF">2014-06-18T03:33:00Z</dcterms:created>
  <dcterms:modified xsi:type="dcterms:W3CDTF">2019-07-19T00:33:43Z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2052-11.1.0.8888</vt:lpwstr>
  </property>
</Properties>
</file>